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81" r:id="rId2"/>
    <p:sldId id="282" r:id="rId3"/>
    <p:sldId id="287" r:id="rId4"/>
    <p:sldId id="288" r:id="rId5"/>
    <p:sldId id="289" r:id="rId6"/>
    <p:sldId id="290" r:id="rId7"/>
    <p:sldId id="306" r:id="rId8"/>
    <p:sldId id="291" r:id="rId9"/>
    <p:sldId id="260" r:id="rId10"/>
    <p:sldId id="292" r:id="rId11"/>
    <p:sldId id="293" r:id="rId12"/>
    <p:sldId id="294" r:id="rId13"/>
    <p:sldId id="296" r:id="rId14"/>
    <p:sldId id="297" r:id="rId15"/>
    <p:sldId id="298" r:id="rId16"/>
    <p:sldId id="299" r:id="rId17"/>
    <p:sldId id="307" r:id="rId18"/>
    <p:sldId id="300" r:id="rId19"/>
    <p:sldId id="301" r:id="rId20"/>
    <p:sldId id="302" r:id="rId21"/>
    <p:sldId id="303" r:id="rId22"/>
    <p:sldId id="304" r:id="rId23"/>
    <p:sldId id="305" r:id="rId24"/>
    <p:sldId id="30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 pos="75">
          <p15:clr>
            <a:srgbClr val="A4A3A4"/>
          </p15:clr>
        </p15:guide>
        <p15:guide id="3" pos="7061">
          <p15:clr>
            <a:srgbClr val="A4A3A4"/>
          </p15:clr>
        </p15:guide>
        <p15:guide id="4" orient="horz" pos="73">
          <p15:clr>
            <a:srgbClr val="A4A3A4"/>
          </p15:clr>
        </p15:guide>
        <p15:guide id="5" orient="horz" pos="39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1AB6"/>
    <a:srgbClr val="0F73EE"/>
    <a:srgbClr val="6E0876"/>
    <a:srgbClr val="1F4E79"/>
    <a:srgbClr val="E3C9F7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91650" autoAdjust="0"/>
  </p:normalViewPr>
  <p:slideViewPr>
    <p:cSldViewPr snapToGrid="0" showGuides="1">
      <p:cViewPr varScale="1">
        <p:scale>
          <a:sx n="77" d="100"/>
          <a:sy n="77" d="100"/>
        </p:scale>
        <p:origin x="54" y="462"/>
      </p:cViewPr>
      <p:guideLst>
        <p:guide orient="horz" pos="4247"/>
        <p:guide pos="75"/>
        <p:guide pos="7061"/>
        <p:guide orient="horz" pos="73"/>
        <p:guide orient="horz" pos="397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1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904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82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049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64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672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86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05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25.tmp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13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2556713" y="3434063"/>
            <a:ext cx="1662164" cy="749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2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02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62189" y="2028098"/>
            <a:ext cx="4963698" cy="617070"/>
            <a:chOff x="5493750" y="892151"/>
            <a:chExt cx="4963698" cy="617070"/>
          </a:xfrm>
        </p:grpSpPr>
        <p:sp>
          <p:nvSpPr>
            <p:cNvPr id="23" name="矩形: 圆角 2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2.1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人类听觉特点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62189" y="2894107"/>
            <a:ext cx="4963698" cy="617070"/>
            <a:chOff x="5493750" y="892151"/>
            <a:chExt cx="4963698" cy="617070"/>
          </a:xfrm>
        </p:grpSpPr>
        <p:sp>
          <p:nvSpPr>
            <p:cNvPr id="68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2.2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语音信号处理基础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62189" y="3760116"/>
            <a:ext cx="4963698" cy="617070"/>
            <a:chOff x="5493750" y="892151"/>
            <a:chExt cx="4963698" cy="617070"/>
          </a:xfrm>
        </p:grpSpPr>
        <p:sp>
          <p:nvSpPr>
            <p:cNvPr id="72" name="矩形: 圆角 7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+mj-ea"/>
                  <a:cs typeface="+mn-ea"/>
                  <a:sym typeface="+mn-lt"/>
                </a:rPr>
                <a:t>2.3 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人类视觉特点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62189" y="4626125"/>
            <a:ext cx="4963698" cy="617070"/>
            <a:chOff x="5493750" y="892151"/>
            <a:chExt cx="4963698" cy="617070"/>
          </a:xfrm>
        </p:grpSpPr>
        <p:sp>
          <p:nvSpPr>
            <p:cNvPr id="76" name="矩形: 圆角 75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2.4 </a:t>
              </a:r>
              <a:r>
                <a:rPr lang="zh-CN" altLang="en-US" sz="2400" dirty="0">
                  <a:solidFill>
                    <a:srgbClr val="0F73EE"/>
                  </a:solidFill>
                  <a:latin typeface="+mj-ea"/>
                  <a:ea typeface="+mj-ea"/>
                  <a:cs typeface="+mn-ea"/>
                  <a:sym typeface="+mn-lt"/>
                </a:rPr>
                <a:t>图像信号处理基础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92175" y="398780"/>
            <a:ext cx="2692400" cy="647700"/>
            <a:chOff x="1414067" y="1167289"/>
            <a:chExt cx="2045007" cy="647720"/>
          </a:xfrm>
        </p:grpSpPr>
        <p:grpSp>
          <p:nvGrpSpPr>
            <p:cNvPr id="8" name="组合 7"/>
            <p:cNvGrpSpPr/>
            <p:nvPr/>
          </p:nvGrpSpPr>
          <p:grpSpPr>
            <a:xfrm>
              <a:off x="1414067" y="1167289"/>
              <a:ext cx="2045007" cy="614363"/>
              <a:chOff x="824072" y="1740416"/>
              <a:chExt cx="2045007" cy="61436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24072" y="1740416"/>
                <a:ext cx="1780261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619399" y="1828091"/>
                <a:ext cx="1249680" cy="478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立体图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49" y="1167289"/>
              <a:ext cx="689822" cy="64772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1304010"/>
            <a:ext cx="6744970" cy="5067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92441" y="398805"/>
            <a:ext cx="1780261" cy="647720"/>
            <a:chOff x="1414067" y="1167289"/>
            <a:chExt cx="1780261" cy="647720"/>
          </a:xfrm>
        </p:grpSpPr>
        <p:grpSp>
          <p:nvGrpSpPr>
            <p:cNvPr id="8" name="组合 7"/>
            <p:cNvGrpSpPr/>
            <p:nvPr/>
          </p:nvGrpSpPr>
          <p:grpSpPr>
            <a:xfrm>
              <a:off x="1414067" y="1167289"/>
              <a:ext cx="1780261" cy="614363"/>
              <a:chOff x="824072" y="1740416"/>
              <a:chExt cx="1780261" cy="61436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24072" y="1740416"/>
                <a:ext cx="1780261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619399" y="1828091"/>
                <a:ext cx="894080" cy="478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代码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49" y="1167289"/>
              <a:ext cx="689822" cy="64772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41" y="2392780"/>
            <a:ext cx="3143250" cy="236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133973" y="882536"/>
            <a:ext cx="76008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b=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imread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(‘lena.jpg');     % </a:t>
            </a:r>
            <a:r>
              <a:rPr lang="zh-CN" altLang="en-US" sz="2400" dirty="0">
                <a:solidFill>
                  <a:srgbClr val="1F4E79"/>
                </a:solidFill>
                <a:latin typeface="+mn-ea"/>
              </a:rPr>
              <a:t>读入图像，像素值在</a:t>
            </a:r>
            <a:r>
              <a:rPr lang="en-US" altLang="zh-CN" sz="2400" dirty="0">
                <a:solidFill>
                  <a:srgbClr val="1F4E79"/>
                </a:solidFill>
                <a:latin typeface="+mn-ea"/>
              </a:rPr>
              <a:t>b</a:t>
            </a:r>
            <a:r>
              <a:rPr lang="zh-CN" altLang="en-US" sz="2400" dirty="0">
                <a:solidFill>
                  <a:srgbClr val="1F4E79"/>
                </a:solidFill>
                <a:latin typeface="+mn-ea"/>
              </a:rPr>
              <a:t>中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b=rgb2gray(b);    % </a:t>
            </a:r>
            <a:r>
              <a:rPr lang="zh-CN" altLang="en-US" sz="2400" dirty="0">
                <a:solidFill>
                  <a:srgbClr val="1F4E79"/>
                </a:solidFill>
                <a:latin typeface="+mn-ea"/>
              </a:rPr>
              <a:t>转换为灰度图像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figure(1);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I=im2bw(b);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imshow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(b);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title('(a)</a:t>
            </a:r>
            <a:r>
              <a:rPr lang="zh-CN" altLang="en-US" sz="2400" dirty="0">
                <a:solidFill>
                  <a:srgbClr val="1F4E79"/>
                </a:solidFill>
                <a:latin typeface="+mn-ea"/>
              </a:rPr>
              <a:t>原图像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');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figure(2);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fa=fft2(I);        % </a:t>
            </a:r>
            <a:r>
              <a:rPr lang="zh-CN" altLang="en-US" sz="2400" dirty="0">
                <a:solidFill>
                  <a:srgbClr val="1F4E79"/>
                </a:solidFill>
                <a:latin typeface="+mn-ea"/>
              </a:rPr>
              <a:t>使用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fft</a:t>
            </a:r>
            <a:r>
              <a:rPr lang="zh-CN" altLang="en-US" sz="2400" dirty="0">
                <a:solidFill>
                  <a:srgbClr val="1F4E79"/>
                </a:solidFill>
                <a:latin typeface="+mn-ea"/>
              </a:rPr>
              <a:t>函数进行快速傅立叶变换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ffa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=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fftshift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(fa);    % 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fftshift</a:t>
            </a:r>
            <a:r>
              <a:rPr lang="zh-CN" altLang="en-US" sz="2400" dirty="0">
                <a:solidFill>
                  <a:srgbClr val="1F4E79"/>
                </a:solidFill>
                <a:latin typeface="+mn-ea"/>
              </a:rPr>
              <a:t>函数调整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fft</a:t>
            </a:r>
            <a:r>
              <a:rPr lang="zh-CN" altLang="en-US" sz="2400" dirty="0">
                <a:solidFill>
                  <a:srgbClr val="1F4E79"/>
                </a:solidFill>
                <a:latin typeface="+mn-ea"/>
              </a:rPr>
              <a:t>函数的输出顺序，将零频位置移到频谱的中心 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imshow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(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ffa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,[200,225]);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title('(b)</a:t>
            </a:r>
            <a:r>
              <a:rPr lang="zh-CN" altLang="en-US" sz="2400" dirty="0">
                <a:solidFill>
                  <a:srgbClr val="1F4E79"/>
                </a:solidFill>
                <a:latin typeface="+mn-ea"/>
              </a:rPr>
              <a:t>幅度谱</a:t>
            </a:r>
            <a:r>
              <a:rPr lang="en-US" altLang="zh-CN" sz="2400" dirty="0">
                <a:solidFill>
                  <a:srgbClr val="1F4E79"/>
                </a:solidFill>
                <a:latin typeface="+mn-ea"/>
              </a:rPr>
              <a:t>');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figure(3);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l=mesh(abs(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ffa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));   % </a:t>
            </a:r>
            <a:r>
              <a:rPr lang="zh-CN" altLang="en-US" sz="2400" dirty="0">
                <a:solidFill>
                  <a:srgbClr val="1F4E79"/>
                </a:solidFill>
                <a:latin typeface="+mn-ea"/>
              </a:rPr>
              <a:t>画网格曲面图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title('(c)</a:t>
            </a:r>
            <a:r>
              <a:rPr lang="zh-CN" altLang="en-US" sz="2400" dirty="0">
                <a:solidFill>
                  <a:srgbClr val="1F4E79"/>
                </a:solidFill>
                <a:latin typeface="+mn-ea"/>
              </a:rPr>
              <a:t>幅度谱的能量分布</a:t>
            </a:r>
            <a:r>
              <a:rPr lang="en-US" altLang="zh-CN" sz="2400" dirty="0">
                <a:solidFill>
                  <a:srgbClr val="1F4E79"/>
                </a:solidFill>
                <a:latin typeface="+mn-ea"/>
              </a:rPr>
              <a:t>');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259350" y="335784"/>
            <a:ext cx="3894133" cy="840284"/>
            <a:chOff x="3135993" y="1051060"/>
            <a:chExt cx="3894133" cy="840284"/>
          </a:xfrm>
        </p:grpSpPr>
        <p:sp>
          <p:nvSpPr>
            <p:cNvPr id="23" name="矩形: 圆角 22"/>
            <p:cNvSpPr/>
            <p:nvPr/>
          </p:nvSpPr>
          <p:spPr>
            <a:xfrm>
              <a:off x="3839426" y="1280937"/>
              <a:ext cx="3190700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3972879" y="1333399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二维离散小波变换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1911569" y="187387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二维的多分辨率分解问题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764914" y="2635275"/>
            <a:ext cx="1619119" cy="554008"/>
            <a:chOff x="1962782" y="3317604"/>
            <a:chExt cx="1619119" cy="554008"/>
          </a:xfrm>
        </p:grpSpPr>
        <p:sp>
          <p:nvSpPr>
            <p:cNvPr id="33" name="矩形: 圆角 32"/>
            <p:cNvSpPr/>
            <p:nvPr/>
          </p:nvSpPr>
          <p:spPr>
            <a:xfrm>
              <a:off x="1962782" y="3317604"/>
              <a:ext cx="161911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096236" y="3384550"/>
              <a:ext cx="14856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一级分解：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1911569" y="3189283"/>
            <a:ext cx="3963059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近似部分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LL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 水平方向细节部分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HL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垂直方向细节部分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LH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对角线方向细节部分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HH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）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6059295" y="1587290"/>
            <a:ext cx="4809192" cy="4357716"/>
            <a:chOff x="3732" y="7578"/>
            <a:chExt cx="2898" cy="2732"/>
          </a:xfrm>
        </p:grpSpPr>
        <p:sp>
          <p:nvSpPr>
            <p:cNvPr id="62" name="文本框 61"/>
            <p:cNvSpPr txBox="1"/>
            <p:nvPr/>
          </p:nvSpPr>
          <p:spPr>
            <a:xfrm>
              <a:off x="5160" y="7582"/>
              <a:ext cx="1470" cy="1364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just" eaLnBrk="0" hangingPunct="0">
                <a:spcBef>
                  <a:spcPct val="0"/>
                </a:spcBef>
              </a:pPr>
              <a:endParaRPr lang="zh-CN" altLang="en-US" sz="1800">
                <a:latin typeface="Times New Roman" panose="02020603050405020304" pitchFamily="18" charset="0"/>
              </a:endParaRPr>
            </a:p>
            <a:p>
              <a:pPr algn="just" eaLnBrk="0" hangingPunct="0">
                <a:spcBef>
                  <a:spcPct val="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HL1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732" y="8946"/>
              <a:ext cx="1428" cy="1364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just" eaLnBrk="0" hangingPunct="0">
                <a:spcBef>
                  <a:spcPct val="0"/>
                </a:spcBef>
              </a:pPr>
              <a:endParaRPr lang="zh-CN" altLang="en-US" sz="1800">
                <a:latin typeface="Times New Roman" panose="02020603050405020304" pitchFamily="18" charset="0"/>
              </a:endParaRPr>
            </a:p>
            <a:p>
              <a:pPr algn="just" eaLnBrk="0" hangingPunct="0">
                <a:spcBef>
                  <a:spcPct val="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LH1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5160" y="8946"/>
              <a:ext cx="1470" cy="1364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just" eaLnBrk="0" hangingPunct="0">
                <a:spcBef>
                  <a:spcPct val="0"/>
                </a:spcBef>
              </a:pPr>
              <a:endParaRPr lang="zh-CN" altLang="en-US" sz="1800" dirty="0">
                <a:latin typeface="Times New Roman" panose="02020603050405020304" pitchFamily="18" charset="0"/>
              </a:endParaRPr>
            </a:p>
            <a:p>
              <a:pPr algn="just" eaLnBrk="0" hangingPunct="0">
                <a:spcBef>
                  <a:spcPct val="0"/>
                </a:spcBef>
              </a:pPr>
              <a:r>
                <a:rPr lang="en-US" altLang="zh-CN" sz="1800" dirty="0">
                  <a:latin typeface="Times New Roman" panose="02020603050405020304" pitchFamily="18" charset="0"/>
                </a:rPr>
                <a:t>HH1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732" y="7578"/>
              <a:ext cx="714" cy="682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just" eaLnBrk="0" hangingPunct="0">
                <a:spcBef>
                  <a:spcPct val="0"/>
                </a:spcBef>
              </a:pPr>
              <a:r>
                <a:rPr lang="en-US" altLang="zh-CN" sz="1800" dirty="0">
                  <a:latin typeface="Times New Roman" panose="02020603050405020304" pitchFamily="18" charset="0"/>
                </a:rPr>
                <a:t>LL2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446" y="7578"/>
              <a:ext cx="714" cy="682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just" eaLnBrk="0" hangingPunct="0">
                <a:spcBef>
                  <a:spcPct val="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HL2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732" y="8260"/>
              <a:ext cx="714" cy="682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just" eaLnBrk="0" hangingPunct="0">
                <a:spcBef>
                  <a:spcPct val="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LH2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446" y="8260"/>
              <a:ext cx="714" cy="682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just" eaLnBrk="0" hangingPunct="0">
                <a:spcBef>
                  <a:spcPct val="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HH2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92441" y="398805"/>
            <a:ext cx="1780261" cy="647720"/>
            <a:chOff x="1414067" y="1167289"/>
            <a:chExt cx="1780261" cy="647720"/>
          </a:xfrm>
        </p:grpSpPr>
        <p:grpSp>
          <p:nvGrpSpPr>
            <p:cNvPr id="8" name="组合 7"/>
            <p:cNvGrpSpPr/>
            <p:nvPr/>
          </p:nvGrpSpPr>
          <p:grpSpPr>
            <a:xfrm>
              <a:off x="1414067" y="1167289"/>
              <a:ext cx="1780261" cy="614363"/>
              <a:chOff x="824072" y="1740416"/>
              <a:chExt cx="1780261" cy="61436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24072" y="1740416"/>
                <a:ext cx="1780261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619399" y="1828091"/>
                <a:ext cx="733425" cy="478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例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49" y="1167289"/>
              <a:ext cx="689822" cy="647720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3698004" y="1080911"/>
            <a:ext cx="47959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Lena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图像的一级小波分解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133" y="1686818"/>
            <a:ext cx="5297733" cy="4543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92441" y="398805"/>
            <a:ext cx="1780261" cy="647720"/>
            <a:chOff x="1414067" y="1167289"/>
            <a:chExt cx="1780261" cy="647720"/>
          </a:xfrm>
        </p:grpSpPr>
        <p:grpSp>
          <p:nvGrpSpPr>
            <p:cNvPr id="8" name="组合 7"/>
            <p:cNvGrpSpPr/>
            <p:nvPr/>
          </p:nvGrpSpPr>
          <p:grpSpPr>
            <a:xfrm>
              <a:off x="1414067" y="1167289"/>
              <a:ext cx="1780261" cy="614363"/>
              <a:chOff x="824072" y="1740416"/>
              <a:chExt cx="1780261" cy="61436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24072" y="1740416"/>
                <a:ext cx="1780261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619399" y="1828091"/>
                <a:ext cx="902811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演示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49" y="1167289"/>
              <a:ext cx="689822" cy="647720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5708773" y="1536174"/>
            <a:ext cx="59498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% 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lena</a:t>
            </a:r>
            <a:r>
              <a:rPr lang="zh-CN" altLang="en-US" sz="2400" dirty="0">
                <a:solidFill>
                  <a:srgbClr val="1F4E79"/>
                </a:solidFill>
                <a:latin typeface="+mj-lt"/>
              </a:rPr>
              <a:t>图像的一级小波变换</a:t>
            </a:r>
            <a:br>
              <a:rPr lang="zh-CN" altLang="en-US" sz="24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b=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imread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('lena.jpg');</a:t>
            </a:r>
            <a:br>
              <a:rPr lang="en-US" altLang="zh-CN" sz="24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a=im2bw(b);</a:t>
            </a:r>
            <a:br>
              <a:rPr lang="en-US" altLang="zh-CN" sz="24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nbcol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=size(a,1);</a:t>
            </a:r>
            <a:br>
              <a:rPr lang="en-US" altLang="zh-CN" sz="24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[ca1,ch1,cv1,cd1]=dwt2(a,'db4');</a:t>
            </a:r>
            <a:br>
              <a:rPr lang="en-US" altLang="zh-CN" sz="24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cod_ca1=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(ca1,nbcol);</a:t>
            </a:r>
            <a:br>
              <a:rPr lang="en-US" altLang="zh-CN" sz="24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cod_ch1=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(ch1,nbcol);</a:t>
            </a:r>
            <a:br>
              <a:rPr lang="en-US" altLang="zh-CN" sz="24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cod_cv1=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(cv1,nbcol);</a:t>
            </a:r>
            <a:br>
              <a:rPr lang="en-US" altLang="zh-CN" sz="24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cod_cd1=</a:t>
            </a:r>
            <a:r>
              <a:rPr lang="en-US" altLang="zh-CN" sz="24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(cd1,nbcol);</a:t>
            </a:r>
            <a:br>
              <a:rPr lang="en-US" altLang="zh-CN" sz="24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400" dirty="0">
                <a:solidFill>
                  <a:srgbClr val="1F4E79"/>
                </a:solidFill>
                <a:latin typeface="+mj-lt"/>
              </a:rPr>
              <a:t>image([cod_ca1,cod_ch1;cod_cv1,cod_cd1]);</a:t>
            </a:r>
            <a:endParaRPr lang="en-US" altLang="zh-CN" sz="2400" dirty="0">
              <a:solidFill>
                <a:srgbClr val="1F4E79"/>
              </a:solidFill>
              <a:latin typeface="+mn-ea"/>
            </a:endParaRPr>
          </a:p>
        </p:txBody>
      </p:sp>
      <p:pic>
        <p:nvPicPr>
          <p:cNvPr id="12" name="图片 1423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23" y="2041458"/>
            <a:ext cx="4314559" cy="27750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571" y="1665686"/>
            <a:ext cx="5002857" cy="4289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892441" y="398805"/>
            <a:ext cx="1780261" cy="647720"/>
            <a:chOff x="1414067" y="1167289"/>
            <a:chExt cx="1780261" cy="647720"/>
          </a:xfrm>
        </p:grpSpPr>
        <p:grpSp>
          <p:nvGrpSpPr>
            <p:cNvPr id="8" name="组合 7"/>
            <p:cNvGrpSpPr/>
            <p:nvPr/>
          </p:nvGrpSpPr>
          <p:grpSpPr>
            <a:xfrm>
              <a:off x="1414067" y="1167289"/>
              <a:ext cx="1780261" cy="614363"/>
              <a:chOff x="824072" y="1740416"/>
              <a:chExt cx="1780261" cy="61436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24072" y="1740416"/>
                <a:ext cx="1780261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619399" y="1828091"/>
                <a:ext cx="733425" cy="478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例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2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49" y="1167289"/>
              <a:ext cx="689822" cy="647720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4772561" y="1080911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二级小波分解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92441" y="398805"/>
            <a:ext cx="1780261" cy="647720"/>
            <a:chOff x="1414067" y="1167289"/>
            <a:chExt cx="1780261" cy="647720"/>
          </a:xfrm>
        </p:grpSpPr>
        <p:grpSp>
          <p:nvGrpSpPr>
            <p:cNvPr id="8" name="组合 7"/>
            <p:cNvGrpSpPr/>
            <p:nvPr/>
          </p:nvGrpSpPr>
          <p:grpSpPr>
            <a:xfrm>
              <a:off x="1414067" y="1167289"/>
              <a:ext cx="1780261" cy="614363"/>
              <a:chOff x="824072" y="1740416"/>
              <a:chExt cx="1780261" cy="61436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24072" y="1740416"/>
                <a:ext cx="1780261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619399" y="1828091"/>
                <a:ext cx="894080" cy="478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代码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49" y="1167289"/>
              <a:ext cx="689822" cy="647720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6272982" y="966611"/>
            <a:ext cx="4425827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%</a:t>
            </a:r>
            <a:r>
              <a:rPr lang="zh-CN" altLang="en-US" sz="2000" dirty="0">
                <a:solidFill>
                  <a:srgbClr val="1F4E79"/>
                </a:solidFill>
                <a:latin typeface="+mj-lt"/>
              </a:rPr>
              <a:t>图像的二级小波变换</a:t>
            </a:r>
            <a:br>
              <a:rPr lang="zh-CN" altLang="en-US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b=</a:t>
            </a: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imread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('lena.jpg');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a=im2bw(b);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nbcol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=512;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nbc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=256;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[ca1,ch1,cv1,cd1]=dwt2(a,'db4');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[ca2,ch2,cv2,cd2]=dwt2(ca1,'db4');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cod_ca1=</a:t>
            </a: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(ca1,nbc);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cod_ch1=</a:t>
            </a: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(ch1,nbc);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cod_cv1=</a:t>
            </a: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(cv1,nbc);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cod_cd1=</a:t>
            </a: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(cd1,nbc);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cod_ca2=</a:t>
            </a: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(ca2,nbcol);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cod_ch2=</a:t>
            </a: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(ch2,nbcol);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cod_cv2=</a:t>
            </a: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(cv2,nbcol);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cod_cd2=</a:t>
            </a: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wcodemat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(cd2,nbcol);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tt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=[cod_ca2,cod_ch2;cod_cv2,cod_cd2]</a:t>
            </a:r>
            <a:br>
              <a:rPr lang="en-US" altLang="zh-CN" sz="2000" dirty="0">
                <a:solidFill>
                  <a:srgbClr val="1F4E79"/>
                </a:solidFill>
                <a:latin typeface="+mj-lt"/>
              </a:rPr>
            </a:br>
            <a:r>
              <a:rPr lang="en-US" altLang="zh-CN" sz="2000" dirty="0" err="1">
                <a:solidFill>
                  <a:srgbClr val="731AB6"/>
                </a:solidFill>
                <a:latin typeface="+mj-lt"/>
              </a:rPr>
              <a:t>tt</a:t>
            </a:r>
            <a:r>
              <a:rPr lang="en-US" altLang="zh-CN" sz="2000" dirty="0">
                <a:solidFill>
                  <a:srgbClr val="731AB6"/>
                </a:solidFill>
                <a:latin typeface="+mj-lt"/>
              </a:rPr>
              <a:t>=</a:t>
            </a:r>
            <a:r>
              <a:rPr lang="en-US" altLang="zh-CN" sz="2000" dirty="0" err="1">
                <a:solidFill>
                  <a:srgbClr val="731AB6"/>
                </a:solidFill>
                <a:latin typeface="+mj-lt"/>
              </a:rPr>
              <a:t>imresize</a:t>
            </a:r>
            <a:r>
              <a:rPr lang="en-US" altLang="zh-CN" sz="2000" dirty="0">
                <a:solidFill>
                  <a:srgbClr val="731AB6"/>
                </a:solidFill>
                <a:latin typeface="+mj-lt"/>
              </a:rPr>
              <a:t>(</a:t>
            </a:r>
            <a:r>
              <a:rPr lang="en-US" altLang="zh-CN" sz="2000" dirty="0" err="1">
                <a:solidFill>
                  <a:srgbClr val="731AB6"/>
                </a:solidFill>
                <a:latin typeface="+mj-lt"/>
              </a:rPr>
              <a:t>tt</a:t>
            </a:r>
            <a:r>
              <a:rPr lang="en-US" altLang="zh-CN" sz="2000" dirty="0">
                <a:solidFill>
                  <a:srgbClr val="731AB6"/>
                </a:solidFill>
                <a:latin typeface="+mj-lt"/>
              </a:rPr>
              <a:t>,size(ca1));</a:t>
            </a:r>
            <a:r>
              <a:rPr lang="en-US" altLang="zh-CN" sz="2000" dirty="0">
                <a:solidFill>
                  <a:srgbClr val="6E0876"/>
                </a:solidFill>
                <a:latin typeface="+mj-lt"/>
              </a:rPr>
              <a:t/>
            </a:r>
            <a:br>
              <a:rPr lang="en-US" altLang="zh-CN" sz="2000" dirty="0">
                <a:solidFill>
                  <a:srgbClr val="6E0876"/>
                </a:solidFill>
                <a:latin typeface="+mj-lt"/>
              </a:rPr>
            </a:b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 image([tt,cod_ch1;cod_cv1,cod_cd1]);</a:t>
            </a:r>
            <a:endParaRPr lang="en-US" altLang="zh-CN" sz="2000" dirty="0">
              <a:solidFill>
                <a:srgbClr val="1F4E79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54" y="1858839"/>
            <a:ext cx="4724003" cy="4049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二维离散小波变换处理图像，一级分解后的图像变为四个部分</a:t>
            </a:r>
            <a:r>
              <a:rPr lang="zh-CN" altLang="en-US" sz="2800" dirty="0" smtClean="0"/>
              <a:t>：</a:t>
            </a:r>
            <a:r>
              <a:rPr lang="zh-CN" altLang="en-US" sz="2800" dirty="0" smtClean="0">
                <a:solidFill>
                  <a:srgbClr val="639EF4"/>
                </a:solidFill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</a:rPr>
              <a:t>1]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zh-CN" altLang="en-US" sz="2800" dirty="0" smtClean="0"/>
              <a:t>、</a:t>
            </a:r>
            <a:r>
              <a:rPr lang="zh-CN" altLang="en-US" sz="2800" dirty="0"/>
              <a:t>水平方向细节部分、垂直方向细节</a:t>
            </a:r>
            <a:r>
              <a:rPr lang="zh-CN" altLang="en-US" sz="2800" dirty="0" smtClean="0"/>
              <a:t>部分和</a:t>
            </a:r>
            <a:r>
              <a:rPr lang="zh-CN" altLang="en-US" sz="2800" dirty="0" smtClean="0">
                <a:solidFill>
                  <a:srgbClr val="639EF4"/>
                </a:solidFill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</a:rPr>
              <a:t>2]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zh-CN" altLang="en-US" sz="2800" dirty="0" smtClean="0"/>
              <a:t>方向</a:t>
            </a:r>
            <a:r>
              <a:rPr lang="zh-CN" altLang="en-US" sz="2800" dirty="0"/>
              <a:t>细节部分。</a:t>
            </a: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39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2392033" y="1856413"/>
            <a:ext cx="1258076" cy="554008"/>
            <a:chOff x="1962782" y="3317604"/>
            <a:chExt cx="3102391" cy="554008"/>
          </a:xfrm>
        </p:grpSpPr>
        <p:sp>
          <p:nvSpPr>
            <p:cNvPr id="78" name="矩形: 圆角 77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正变换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59350" y="335784"/>
            <a:ext cx="3894133" cy="840284"/>
            <a:chOff x="3135993" y="1051060"/>
            <a:chExt cx="3894133" cy="840284"/>
          </a:xfrm>
        </p:grpSpPr>
        <p:sp>
          <p:nvSpPr>
            <p:cNvPr id="28" name="矩形: 圆角 27"/>
            <p:cNvSpPr/>
            <p:nvPr/>
          </p:nvSpPr>
          <p:spPr>
            <a:xfrm>
              <a:off x="3839426" y="1280937"/>
              <a:ext cx="3190700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72879" y="1333399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二维离散余弦变换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对象 134147"/>
          <p:cNvGraphicFramePr/>
          <p:nvPr/>
        </p:nvGraphicFramePr>
        <p:xfrm>
          <a:off x="3404395" y="2620963"/>
          <a:ext cx="575627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Equation" r:id="rId3" imgW="49987200" imgH="10668000" progId="Equation.DSMT4">
                  <p:embed/>
                </p:oleObj>
              </mc:Choice>
              <mc:Fallback>
                <p:oleObj name="Equation" r:id="rId3" imgW="49987200" imgH="10668000" progId="Equation.DSMT4">
                  <p:embed/>
                  <p:pic>
                    <p:nvPicPr>
                      <p:cNvPr id="0" name="对象 13414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4395" y="2620963"/>
                        <a:ext cx="5756275" cy="928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/>
          <p:nvPr/>
        </p:nvGraphicFramePr>
        <p:xfrm>
          <a:off x="5188745" y="3612445"/>
          <a:ext cx="2187575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6" name="Equation" r:id="rId5" imgW="24688800" imgH="9448800" progId="Equation.DSMT4">
                  <p:embed/>
                </p:oleObj>
              </mc:Choice>
              <mc:Fallback>
                <p:oleObj name="Equation" r:id="rId5" imgW="24688800" imgH="9448800" progId="Equation.DSMT4">
                  <p:embed/>
                  <p:pic>
                    <p:nvPicPr>
                      <p:cNvPr id="0" name="对象 1341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8745" y="3612445"/>
                        <a:ext cx="2187575" cy="833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/>
          <p:nvPr/>
        </p:nvGraphicFramePr>
        <p:xfrm>
          <a:off x="3167857" y="4671968"/>
          <a:ext cx="622935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Equation" r:id="rId7" imgW="66446400" imgH="9448800" progId="Equation.DSMT4">
                  <p:embed/>
                </p:oleObj>
              </mc:Choice>
              <mc:Fallback>
                <p:oleObj name="Equation" r:id="rId7" imgW="66446400" imgH="9448800" progId="Equation.DSMT4">
                  <p:embed/>
                  <p:pic>
                    <p:nvPicPr>
                      <p:cNvPr id="0" name="对象 1341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7857" y="4671968"/>
                        <a:ext cx="6229350" cy="877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2392033" y="1856413"/>
            <a:ext cx="1258076" cy="554008"/>
            <a:chOff x="1962782" y="3317604"/>
            <a:chExt cx="3102391" cy="554008"/>
          </a:xfrm>
        </p:grpSpPr>
        <p:sp>
          <p:nvSpPr>
            <p:cNvPr id="78" name="矩形: 圆角 77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反变换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59350" y="335784"/>
            <a:ext cx="3894133" cy="840284"/>
            <a:chOff x="3135993" y="1051060"/>
            <a:chExt cx="3894133" cy="840284"/>
          </a:xfrm>
        </p:grpSpPr>
        <p:sp>
          <p:nvSpPr>
            <p:cNvPr id="28" name="矩形: 圆角 27"/>
            <p:cNvSpPr/>
            <p:nvPr/>
          </p:nvSpPr>
          <p:spPr>
            <a:xfrm>
              <a:off x="3839426" y="1280937"/>
              <a:ext cx="3190700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72879" y="1333399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二维离散余弦变换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对象 12"/>
          <p:cNvGraphicFramePr/>
          <p:nvPr/>
        </p:nvGraphicFramePr>
        <p:xfrm>
          <a:off x="3251359" y="3101975"/>
          <a:ext cx="5376863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Equation" r:id="rId3" imgW="49682400" imgH="10363200" progId="Equation.DSMT4">
                  <p:embed/>
                </p:oleObj>
              </mc:Choice>
              <mc:Fallback>
                <p:oleObj name="Equation" r:id="rId3" imgW="49682400" imgH="10363200" progId="Equation.DSMT4">
                  <p:embed/>
                  <p:pic>
                    <p:nvPicPr>
                      <p:cNvPr id="0" name="对象 13517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1359" y="3101975"/>
                        <a:ext cx="5376863" cy="1111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975503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图像信号处理基础（下）</a:t>
            </a:r>
            <a:endParaRPr lang="zh-CN" altLang="en-US" sz="4000" dirty="0">
              <a:solidFill>
                <a:srgbClr val="002060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2036225" y="1913610"/>
            <a:ext cx="1821400" cy="554008"/>
            <a:chOff x="1962782" y="3317604"/>
            <a:chExt cx="3102391" cy="554008"/>
          </a:xfrm>
        </p:grpSpPr>
        <p:sp>
          <p:nvSpPr>
            <p:cNvPr id="78" name="矩形: 圆角 77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400" dirty="0">
                  <a:latin typeface="+mj-lt"/>
                </a:rPr>
                <a:t>2DCT</a:t>
              </a:r>
              <a:r>
                <a:rPr lang="zh-CN" altLang="en-US" sz="2400" dirty="0">
                  <a:latin typeface="+mn-ea"/>
                </a:rPr>
                <a:t>系数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036225" y="4553026"/>
            <a:ext cx="960975" cy="554008"/>
            <a:chOff x="1962782" y="3317604"/>
            <a:chExt cx="3186619" cy="554008"/>
          </a:xfrm>
        </p:grpSpPr>
        <p:sp>
          <p:nvSpPr>
            <p:cNvPr id="21" name="矩形: 圆角 20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180463" y="3384550"/>
              <a:ext cx="29689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重构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14067" y="616621"/>
            <a:ext cx="2728912" cy="791052"/>
            <a:chOff x="824072" y="1564267"/>
            <a:chExt cx="2728912" cy="791052"/>
          </a:xfrm>
        </p:grpSpPr>
        <p:sp>
          <p:nvSpPr>
            <p:cNvPr id="23" name="矩形: 圆角 22"/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701522" y="1828091"/>
              <a:ext cx="1800493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2DCT</a:t>
              </a:r>
              <a:r>
                <a:rPr lang="zh-CN" altLang="en-US" sz="2800" dirty="0">
                  <a:solidFill>
                    <a:schemeClr val="bg1"/>
                  </a:solidFill>
                  <a:latin typeface="+mj-lt"/>
                  <a:ea typeface="+mj-ea"/>
                </a:rPr>
                <a:t>变换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aphicFrame>
        <p:nvGraphicFramePr>
          <p:cNvPr id="14" name="对象 13"/>
          <p:cNvGraphicFramePr/>
          <p:nvPr/>
        </p:nvGraphicFramePr>
        <p:xfrm>
          <a:off x="2047796" y="2605504"/>
          <a:ext cx="2971165" cy="839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Equation" r:id="rId4" imgW="38100000" imgH="10668000" progId="Equation.DSMT4">
                  <p:embed/>
                </p:oleObj>
              </mc:Choice>
              <mc:Fallback>
                <p:oleObj name="Equation" r:id="rId4" imgW="38100000" imgH="10668000" progId="Equation.DSMT4">
                  <p:embed/>
                  <p:pic>
                    <p:nvPicPr>
                      <p:cNvPr id="0" name="对象 13619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7796" y="2605504"/>
                        <a:ext cx="2971165" cy="83929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/>
          <p:nvPr/>
        </p:nvGraphicFramePr>
        <p:xfrm>
          <a:off x="2076450" y="3587823"/>
          <a:ext cx="6686584" cy="899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Equation" r:id="rId6" imgW="79857600" imgH="10668000" progId="Equation.DSMT4">
                  <p:embed/>
                </p:oleObj>
              </mc:Choice>
              <mc:Fallback>
                <p:oleObj name="Equation" r:id="rId6" imgW="79857600" imgH="10668000" progId="Equation.DSMT4">
                  <p:embed/>
                  <p:pic>
                    <p:nvPicPr>
                      <p:cNvPr id="0" name="对象 13619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6450" y="3587823"/>
                        <a:ext cx="6686584" cy="899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2036225" y="5244654"/>
          <a:ext cx="7936038" cy="836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r:id="rId8" imgW="4064000" imgH="431800" progId="Equation.3">
                  <p:embed/>
                </p:oleObj>
              </mc:Choice>
              <mc:Fallback>
                <p:oleObj r:id="rId8" imgW="4064000" imgH="431800" progId="Equation.3">
                  <p:embed/>
                  <p:pic>
                    <p:nvPicPr>
                      <p:cNvPr id="0" name="对象 13619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36225" y="5244654"/>
                        <a:ext cx="7936038" cy="83620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92441" y="398805"/>
            <a:ext cx="1780261" cy="647720"/>
            <a:chOff x="1414067" y="1167289"/>
            <a:chExt cx="1780261" cy="647720"/>
          </a:xfrm>
        </p:grpSpPr>
        <p:grpSp>
          <p:nvGrpSpPr>
            <p:cNvPr id="8" name="组合 7"/>
            <p:cNvGrpSpPr/>
            <p:nvPr/>
          </p:nvGrpSpPr>
          <p:grpSpPr>
            <a:xfrm>
              <a:off x="1414067" y="1167289"/>
              <a:ext cx="1780261" cy="614363"/>
              <a:chOff x="824072" y="1740416"/>
              <a:chExt cx="1780261" cy="61436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24072" y="1740416"/>
                <a:ext cx="1780261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619399" y="1828091"/>
                <a:ext cx="538480" cy="478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例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49" y="1167289"/>
              <a:ext cx="689822" cy="647720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4054416" y="1080911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Lena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图像的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2DCT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变换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94" y="1967023"/>
            <a:ext cx="4613644" cy="4341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967024"/>
            <a:ext cx="5117802" cy="4341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92441" y="398805"/>
            <a:ext cx="1780261" cy="647720"/>
            <a:chOff x="1414067" y="1167289"/>
            <a:chExt cx="1780261" cy="647720"/>
          </a:xfrm>
        </p:grpSpPr>
        <p:grpSp>
          <p:nvGrpSpPr>
            <p:cNvPr id="8" name="组合 7"/>
            <p:cNvGrpSpPr/>
            <p:nvPr/>
          </p:nvGrpSpPr>
          <p:grpSpPr>
            <a:xfrm>
              <a:off x="1414067" y="1167289"/>
              <a:ext cx="1780261" cy="614363"/>
              <a:chOff x="824072" y="1740416"/>
              <a:chExt cx="1780261" cy="61436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24072" y="1740416"/>
                <a:ext cx="1780261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619399" y="1828091"/>
                <a:ext cx="894080" cy="478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代码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49" y="1167289"/>
              <a:ext cx="689822" cy="647720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6172200" y="1046525"/>
            <a:ext cx="442582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b=</a:t>
            </a: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imread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(‘lena.jpg');% </a:t>
            </a:r>
            <a:r>
              <a:rPr lang="zh-CN" altLang="en-US" sz="2000" dirty="0">
                <a:solidFill>
                  <a:srgbClr val="1F4E79"/>
                </a:solidFill>
                <a:latin typeface="+mj-lt"/>
              </a:rPr>
              <a:t>读入图像，像素值在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b</a:t>
            </a:r>
            <a:r>
              <a:rPr lang="zh-CN" altLang="en-US" sz="2000" dirty="0">
                <a:solidFill>
                  <a:srgbClr val="1F4E79"/>
                </a:solidFill>
                <a:latin typeface="+mj-lt"/>
              </a:rPr>
              <a:t>中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b=rgb2gray(b);    % </a:t>
            </a:r>
            <a:r>
              <a:rPr lang="zh-CN" altLang="en-US" sz="2000" dirty="0">
                <a:solidFill>
                  <a:srgbClr val="1F4E79"/>
                </a:solidFill>
                <a:latin typeface="+mj-lt"/>
              </a:rPr>
              <a:t>转换为灰度图像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figure(1);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imshow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(b);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title('(a)</a:t>
            </a:r>
            <a:r>
              <a:rPr lang="zh-CN" altLang="en-US" sz="2000" dirty="0">
                <a:solidFill>
                  <a:srgbClr val="1F4E79"/>
                </a:solidFill>
                <a:latin typeface="+mj-lt"/>
              </a:rPr>
              <a:t>原图像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');</a:t>
            </a:r>
          </a:p>
          <a:p>
            <a:pPr fontAlgn="base">
              <a:spcAft>
                <a:spcPct val="0"/>
              </a:spcAft>
              <a:defRPr/>
            </a:pPr>
            <a:endParaRPr lang="en-US" altLang="zh-CN" sz="2000" dirty="0">
              <a:solidFill>
                <a:srgbClr val="1F4E79"/>
              </a:solidFill>
              <a:latin typeface="+mj-lt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I=im2bw(b);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figure(2);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c=dct2(I);   % </a:t>
            </a:r>
            <a:r>
              <a:rPr lang="zh-CN" altLang="en-US" sz="2000" dirty="0">
                <a:solidFill>
                  <a:srgbClr val="1F4E79"/>
                </a:solidFill>
                <a:latin typeface="+mj-lt"/>
              </a:rPr>
              <a:t>进行离散余弦变换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 err="1">
                <a:solidFill>
                  <a:srgbClr val="1F4E79"/>
                </a:solidFill>
                <a:latin typeface="+mj-lt"/>
              </a:rPr>
              <a:t>imshow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(c);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title('(b)DCT</a:t>
            </a:r>
            <a:r>
              <a:rPr lang="zh-CN" altLang="en-US" sz="2000" dirty="0">
                <a:solidFill>
                  <a:srgbClr val="1F4E79"/>
                </a:solidFill>
                <a:latin typeface="+mj-lt"/>
              </a:rPr>
              <a:t>变换系数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');</a:t>
            </a:r>
          </a:p>
          <a:p>
            <a:pPr fontAlgn="base">
              <a:spcAft>
                <a:spcPct val="0"/>
              </a:spcAft>
              <a:defRPr/>
            </a:pPr>
            <a:endParaRPr lang="en-US" altLang="zh-CN" sz="2000" dirty="0">
              <a:solidFill>
                <a:srgbClr val="1F4E79"/>
              </a:solidFill>
              <a:latin typeface="+mj-lt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figure(3);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mesh(c);     % </a:t>
            </a:r>
            <a:r>
              <a:rPr lang="zh-CN" altLang="en-US" sz="2000" dirty="0">
                <a:solidFill>
                  <a:srgbClr val="1F4E79"/>
                </a:solidFill>
                <a:latin typeface="+mj-lt"/>
              </a:rPr>
              <a:t>画网格曲面图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title('(c)DCT</a:t>
            </a:r>
            <a:r>
              <a:rPr lang="zh-CN" altLang="en-US" sz="2000" dirty="0">
                <a:solidFill>
                  <a:srgbClr val="1F4E79"/>
                </a:solidFill>
                <a:latin typeface="+mj-lt"/>
              </a:rPr>
              <a:t>变换系数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(</a:t>
            </a:r>
            <a:r>
              <a:rPr lang="zh-CN" altLang="en-US" sz="2000" dirty="0">
                <a:solidFill>
                  <a:srgbClr val="1F4E79"/>
                </a:solidFill>
                <a:latin typeface="+mj-lt"/>
              </a:rPr>
              <a:t>立体视图</a:t>
            </a:r>
            <a:r>
              <a:rPr lang="en-US" altLang="zh-CN" sz="2000" dirty="0">
                <a:solidFill>
                  <a:srgbClr val="1F4E79"/>
                </a:solidFill>
                <a:latin typeface="+mj-lt"/>
              </a:rPr>
              <a:t>)');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203" y="2971800"/>
            <a:ext cx="2031918" cy="1912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793" y="2971800"/>
            <a:ext cx="2253958" cy="1912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1599208" y="2298930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Lena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图像的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2DCT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变换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217233" y="2490207"/>
            <a:ext cx="4154183" cy="1598594"/>
            <a:chOff x="1076853" y="5080315"/>
            <a:chExt cx="5054600" cy="3041644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: 圆角 57"/>
            <p:cNvSpPr/>
            <p:nvPr/>
          </p:nvSpPr>
          <p:spPr>
            <a:xfrm>
              <a:off x="1076853" y="5228960"/>
              <a:ext cx="5054600" cy="2892999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1318829" y="2713574"/>
            <a:ext cx="38490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自己动手对语音、图像实现读入、显示（播放）、修改、变换、存储等操作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6577843" y="2479814"/>
            <a:ext cx="4154183" cy="1642636"/>
            <a:chOff x="1076853" y="5080315"/>
            <a:chExt cx="5054600" cy="1998678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: 圆角 61"/>
            <p:cNvSpPr/>
            <p:nvPr/>
          </p:nvSpPr>
          <p:spPr>
            <a:xfrm>
              <a:off x="1076853" y="5228959"/>
              <a:ext cx="5054600" cy="1850034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485383" y="3060816"/>
            <a:ext cx="2339102" cy="505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</a:pPr>
            <a:r>
              <a:rPr lang="zh-CN" altLang="en-US" sz="2400" dirty="0">
                <a:latin typeface="+mn-ea"/>
              </a:rPr>
              <a:t>深入理解其特性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92441" y="398805"/>
            <a:ext cx="2235309" cy="652772"/>
            <a:chOff x="892441" y="398805"/>
            <a:chExt cx="2235309" cy="652772"/>
          </a:xfrm>
        </p:grpSpPr>
        <p:grpSp>
          <p:nvGrpSpPr>
            <p:cNvPr id="18" name="组合 17"/>
            <p:cNvGrpSpPr/>
            <p:nvPr/>
          </p:nvGrpSpPr>
          <p:grpSpPr>
            <a:xfrm>
              <a:off x="892441" y="398805"/>
              <a:ext cx="2235309" cy="614363"/>
              <a:chOff x="824072" y="1740416"/>
              <a:chExt cx="2235309" cy="61436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824072" y="1740416"/>
                <a:ext cx="2235309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38424" y="1828091"/>
                <a:ext cx="1620957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本章实践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61" y="410493"/>
              <a:ext cx="641084" cy="64108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6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4854" y="766337"/>
            <a:ext cx="715456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4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《信息隐藏技术》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altLang="zh-CN" sz="3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</a:t>
            </a:r>
            <a:r>
              <a:rPr lang="en-US" altLang="zh-CN" sz="3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3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：图像信号的常用处理方法上机实验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DFT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DWT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DCT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800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中调试完成课堂上的例题，练习使用常用的图像信号处理方法。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要求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：编程</a:t>
            </a:r>
            <a:r>
              <a:rPr lang="zh-CN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实现，提交实验报告。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提交方法</a:t>
            </a:r>
            <a:r>
              <a:rPr lang="zh-CN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800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群作业。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提交截止时间</a:t>
            </a:r>
            <a:r>
              <a:rPr lang="zh-CN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2020-3-31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39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4453101" y="2227914"/>
            <a:ext cx="3574724" cy="714085"/>
            <a:chOff x="4385367" y="1560722"/>
            <a:chExt cx="4838070" cy="714085"/>
          </a:xfrm>
        </p:grpSpPr>
        <p:sp>
          <p:nvSpPr>
            <p:cNvPr id="39" name="矩形: 圆角 38"/>
            <p:cNvSpPr/>
            <p:nvPr/>
          </p:nvSpPr>
          <p:spPr>
            <a:xfrm>
              <a:off x="4512178" y="1596162"/>
              <a:ext cx="4711259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85367" y="1560722"/>
              <a:ext cx="4213246" cy="714085"/>
              <a:chOff x="4385367" y="1560722"/>
              <a:chExt cx="4213246" cy="714085"/>
            </a:xfrm>
          </p:grpSpPr>
          <p:sp>
            <p:nvSpPr>
              <p:cNvPr id="41" name="Freeform 17"/>
              <p:cNvSpPr/>
              <p:nvPr/>
            </p:nvSpPr>
            <p:spPr bwMode="auto">
              <a:xfrm>
                <a:off x="4385367" y="1560722"/>
                <a:ext cx="101419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599751" y="1601011"/>
                <a:ext cx="3998862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二维离散傅立叶变换</a:t>
                </a: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53101" y="4692059"/>
            <a:ext cx="3574723" cy="713740"/>
            <a:chOff x="4385368" y="1560722"/>
            <a:chExt cx="4838067" cy="714085"/>
          </a:xfrm>
        </p:grpSpPr>
        <p:sp>
          <p:nvSpPr>
            <p:cNvPr id="52" name="矩形: 圆角 51"/>
            <p:cNvSpPr/>
            <p:nvPr/>
          </p:nvSpPr>
          <p:spPr>
            <a:xfrm>
              <a:off x="4512179" y="1596162"/>
              <a:ext cx="4711256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385368" y="1560722"/>
              <a:ext cx="3796696" cy="714085"/>
              <a:chOff x="4385368" y="1560722"/>
              <a:chExt cx="3796696" cy="714085"/>
            </a:xfrm>
          </p:grpSpPr>
          <p:sp>
            <p:nvSpPr>
              <p:cNvPr id="58" name="Freeform 17"/>
              <p:cNvSpPr/>
              <p:nvPr/>
            </p:nvSpPr>
            <p:spPr bwMode="auto">
              <a:xfrm>
                <a:off x="4385368" y="1560722"/>
                <a:ext cx="101422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99752" y="1601011"/>
                <a:ext cx="3582312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二维离散小波变换</a:t>
                </a: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3561330" y="434432"/>
            <a:ext cx="5069339" cy="1109044"/>
            <a:chOff x="3279913" y="488294"/>
            <a:chExt cx="5069339" cy="1109044"/>
          </a:xfrm>
        </p:grpSpPr>
        <p:grpSp>
          <p:nvGrpSpPr>
            <p:cNvPr id="33" name="组合 32"/>
            <p:cNvGrpSpPr/>
            <p:nvPr/>
          </p:nvGrpSpPr>
          <p:grpSpPr>
            <a:xfrm>
              <a:off x="3279913" y="909457"/>
              <a:ext cx="5069339" cy="687881"/>
              <a:chOff x="3279913" y="909457"/>
              <a:chExt cx="5069339" cy="687881"/>
            </a:xfrm>
          </p:grpSpPr>
          <p:sp>
            <p:nvSpPr>
              <p:cNvPr id="196" name="矩形: 圆角 195"/>
              <p:cNvSpPr/>
              <p:nvPr/>
            </p:nvSpPr>
            <p:spPr>
              <a:xfrm>
                <a:off x="3279913" y="909457"/>
                <a:ext cx="5069339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4648956" y="1032190"/>
                <a:ext cx="346761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常用图像处理方法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34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35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453101" y="3460159"/>
            <a:ext cx="3574724" cy="713740"/>
            <a:chOff x="4385367" y="1560722"/>
            <a:chExt cx="4838070" cy="714085"/>
          </a:xfrm>
        </p:grpSpPr>
        <p:sp>
          <p:nvSpPr>
            <p:cNvPr id="3" name="矩形: 圆角 17"/>
            <p:cNvSpPr/>
            <p:nvPr/>
          </p:nvSpPr>
          <p:spPr>
            <a:xfrm>
              <a:off x="4512178" y="1596162"/>
              <a:ext cx="4711259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385367" y="1560722"/>
              <a:ext cx="3796697" cy="714085"/>
              <a:chOff x="4385367" y="1560722"/>
              <a:chExt cx="3796697" cy="714085"/>
            </a:xfrm>
          </p:grpSpPr>
          <p:sp>
            <p:nvSpPr>
              <p:cNvPr id="5" name="Freeform 17"/>
              <p:cNvSpPr/>
              <p:nvPr/>
            </p:nvSpPr>
            <p:spPr bwMode="auto">
              <a:xfrm>
                <a:off x="4385367" y="1560722"/>
                <a:ext cx="101419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99751" y="1601011"/>
                <a:ext cx="3582313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二维离散余弦变换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2392033" y="1856413"/>
            <a:ext cx="1258076" cy="554008"/>
            <a:chOff x="1962782" y="3317604"/>
            <a:chExt cx="3102391" cy="554008"/>
          </a:xfrm>
        </p:grpSpPr>
        <p:sp>
          <p:nvSpPr>
            <p:cNvPr id="78" name="矩形: 圆角 77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正变换</a:t>
              </a:r>
            </a:p>
          </p:txBody>
        </p:sp>
      </p:grpSp>
      <p:graphicFrame>
        <p:nvGraphicFramePr>
          <p:cNvPr id="19" name="对象 18"/>
          <p:cNvGraphicFramePr/>
          <p:nvPr/>
        </p:nvGraphicFramePr>
        <p:xfrm>
          <a:off x="2755759" y="2370108"/>
          <a:ext cx="58547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Equation" r:id="rId3" imgW="61569600" imgH="10668000" progId="Equation.DSMT4">
                  <p:embed/>
                </p:oleObj>
              </mc:Choice>
              <mc:Fallback>
                <p:oleObj name="Equation" r:id="rId3" imgW="61569600" imgH="10668000" progId="Equation.DSMT4">
                  <p:embed/>
                  <p:pic>
                    <p:nvPicPr>
                      <p:cNvPr id="0" name="对象 1249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5759" y="2370108"/>
                        <a:ext cx="5854700" cy="1020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2392033" y="3837619"/>
            <a:ext cx="1258076" cy="554008"/>
            <a:chOff x="1962782" y="3317604"/>
            <a:chExt cx="3102391" cy="554008"/>
          </a:xfrm>
        </p:grpSpPr>
        <p:sp>
          <p:nvSpPr>
            <p:cNvPr id="21" name="矩形: 圆角 20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反变换</a:t>
              </a:r>
            </a:p>
          </p:txBody>
        </p:sp>
      </p:grpSp>
      <p:graphicFrame>
        <p:nvGraphicFramePr>
          <p:cNvPr id="24" name="对象 23"/>
          <p:cNvGraphicFramePr/>
          <p:nvPr/>
        </p:nvGraphicFramePr>
        <p:xfrm>
          <a:off x="3656134" y="3444706"/>
          <a:ext cx="61642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Equation" r:id="rId5" imgW="67970400" imgH="5181600" progId="Equation.DSMT4">
                  <p:embed/>
                </p:oleObj>
              </mc:Choice>
              <mc:Fallback>
                <p:oleObj name="Equation" r:id="rId5" imgW="67970400" imgH="5181600" progId="Equation.DSMT4">
                  <p:embed/>
                  <p:pic>
                    <p:nvPicPr>
                      <p:cNvPr id="0" name="对象 12493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6134" y="3444706"/>
                        <a:ext cx="6164263" cy="473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/>
          <p:nvPr/>
        </p:nvGraphicFramePr>
        <p:xfrm>
          <a:off x="2755759" y="4366230"/>
          <a:ext cx="5133738" cy="1004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Equation" r:id="rId7" imgW="53035200" imgH="10363200" progId="Equation.DSMT4">
                  <p:embed/>
                </p:oleObj>
              </mc:Choice>
              <mc:Fallback>
                <p:oleObj name="Equation" r:id="rId7" imgW="53035200" imgH="10363200" progId="Equation.DSMT4">
                  <p:embed/>
                  <p:pic>
                    <p:nvPicPr>
                      <p:cNvPr id="0" name="对象 12493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55759" y="4366230"/>
                        <a:ext cx="5133738" cy="100414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/>
        </p:nvGraphicFramePr>
        <p:xfrm>
          <a:off x="3656134" y="5366987"/>
          <a:ext cx="61722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r:id="rId9" imgW="2790190" imgH="215900" progId="Equation.3">
                  <p:embed/>
                </p:oleObj>
              </mc:Choice>
              <mc:Fallback>
                <p:oleObj r:id="rId9" imgW="2790190" imgH="215900" progId="Equation.3">
                  <p:embed/>
                  <p:pic>
                    <p:nvPicPr>
                      <p:cNvPr id="0" name="对象 12493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56134" y="5366987"/>
                        <a:ext cx="617220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1259350" y="335784"/>
            <a:ext cx="3894133" cy="840284"/>
            <a:chOff x="3135993" y="1051060"/>
            <a:chExt cx="3894133" cy="840284"/>
          </a:xfrm>
        </p:grpSpPr>
        <p:sp>
          <p:nvSpPr>
            <p:cNvPr id="28" name="矩形: 圆角 27"/>
            <p:cNvSpPr/>
            <p:nvPr/>
          </p:nvSpPr>
          <p:spPr>
            <a:xfrm>
              <a:off x="3839426" y="1280937"/>
              <a:ext cx="3190700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72879" y="1333399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二维离散傅氏变换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3039733" y="1856413"/>
            <a:ext cx="1258076" cy="554008"/>
            <a:chOff x="1962782" y="3317604"/>
            <a:chExt cx="3102391" cy="554008"/>
          </a:xfrm>
        </p:grpSpPr>
        <p:sp>
          <p:nvSpPr>
            <p:cNvPr id="78" name="矩形: 圆角 77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幅度谱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39733" y="3813716"/>
            <a:ext cx="1258076" cy="554008"/>
            <a:chOff x="1962782" y="3317604"/>
            <a:chExt cx="3102391" cy="554008"/>
          </a:xfrm>
        </p:grpSpPr>
        <p:sp>
          <p:nvSpPr>
            <p:cNvPr id="21" name="矩形: 圆角 20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相位谱</a:t>
              </a:r>
            </a:p>
          </p:txBody>
        </p:sp>
      </p:grpSp>
      <p:graphicFrame>
        <p:nvGraphicFramePr>
          <p:cNvPr id="17" name="对象 16"/>
          <p:cNvGraphicFramePr/>
          <p:nvPr/>
        </p:nvGraphicFramePr>
        <p:xfrm>
          <a:off x="4142979" y="2554288"/>
          <a:ext cx="494347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Equation" r:id="rId3" imgW="46329600" imgH="6096000" progId="Equation.DSMT4">
                  <p:embed/>
                </p:oleObj>
              </mc:Choice>
              <mc:Fallback>
                <p:oleObj name="Equation" r:id="rId3" imgW="46329600" imgH="6096000" progId="Equation.DSMT4">
                  <p:embed/>
                  <p:pic>
                    <p:nvPicPr>
                      <p:cNvPr id="0" name="对象 12595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2979" y="2554288"/>
                        <a:ext cx="4943475" cy="658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4142979" y="4143078"/>
          <a:ext cx="33528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Equation" r:id="rId5" imgW="1447800" imgH="419100" progId="Equation.DSMT4">
                  <p:embed/>
                </p:oleObj>
              </mc:Choice>
              <mc:Fallback>
                <p:oleObj name="Equation" r:id="rId5" imgW="1447800" imgH="419100" progId="Equation.DSMT4">
                  <p:embed/>
                  <p:pic>
                    <p:nvPicPr>
                      <p:cNvPr id="0" name="对象 12595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2979" y="4143078"/>
                        <a:ext cx="3352800" cy="969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1259350" y="335784"/>
            <a:ext cx="3894133" cy="840284"/>
            <a:chOff x="3135993" y="1051060"/>
            <a:chExt cx="3894133" cy="840284"/>
          </a:xfrm>
        </p:grpSpPr>
        <p:sp>
          <p:nvSpPr>
            <p:cNvPr id="28" name="矩形: 圆角 27"/>
            <p:cNvSpPr/>
            <p:nvPr/>
          </p:nvSpPr>
          <p:spPr>
            <a:xfrm>
              <a:off x="3839426" y="1280937"/>
              <a:ext cx="3190700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72879" y="1333399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二维离散傅氏变换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2626775" y="2033395"/>
            <a:ext cx="1258076" cy="554008"/>
            <a:chOff x="1962782" y="3317604"/>
            <a:chExt cx="3102391" cy="554008"/>
          </a:xfrm>
        </p:grpSpPr>
        <p:sp>
          <p:nvSpPr>
            <p:cNvPr id="78" name="矩形: 圆角 77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线性性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626775" y="3697029"/>
            <a:ext cx="1258076" cy="554008"/>
            <a:chOff x="1962782" y="3317604"/>
            <a:chExt cx="3102391" cy="554008"/>
          </a:xfrm>
        </p:grpSpPr>
        <p:sp>
          <p:nvSpPr>
            <p:cNvPr id="21" name="矩形: 圆角 20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096236" y="3384550"/>
              <a:ext cx="2968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比例性</a:t>
              </a:r>
            </a:p>
          </p:txBody>
        </p:sp>
      </p:grpSp>
      <p:graphicFrame>
        <p:nvGraphicFramePr>
          <p:cNvPr id="15" name="对象 14"/>
          <p:cNvGraphicFramePr/>
          <p:nvPr/>
        </p:nvGraphicFramePr>
        <p:xfrm>
          <a:off x="3433763" y="2867025"/>
          <a:ext cx="67833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Equation" r:id="rId3" imgW="68275200" imgH="5486400" progId="Equation.DSMT4">
                  <p:embed/>
                </p:oleObj>
              </mc:Choice>
              <mc:Fallback>
                <p:oleObj name="Equation" r:id="rId3" imgW="68275200" imgH="5486400" progId="Equation.DSMT4">
                  <p:embed/>
                  <p:pic>
                    <p:nvPicPr>
                      <p:cNvPr id="0" name="对象 1269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3763" y="2867025"/>
                        <a:ext cx="6783387" cy="55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3433763" y="4321361"/>
          <a:ext cx="393065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Equation" r:id="rId5" imgW="37795200" imgH="10668000" progId="Equation.DSMT4">
                  <p:embed/>
                </p:oleObj>
              </mc:Choice>
              <mc:Fallback>
                <p:oleObj name="Equation" r:id="rId5" imgW="37795200" imgH="10668000" progId="Equation.DSMT4">
                  <p:embed/>
                  <p:pic>
                    <p:nvPicPr>
                      <p:cNvPr id="0" name="对象 1269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3763" y="4321361"/>
                        <a:ext cx="3930650" cy="1116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1414067" y="616621"/>
            <a:ext cx="2728912" cy="791052"/>
            <a:chOff x="824072" y="1564267"/>
            <a:chExt cx="2728912" cy="791052"/>
          </a:xfrm>
        </p:grpSpPr>
        <p:sp>
          <p:nvSpPr>
            <p:cNvPr id="23" name="矩形: 圆角 22"/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701522" y="1828091"/>
              <a:ext cx="1754006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2DFT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特性</a:t>
              </a: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2626774" y="1893695"/>
            <a:ext cx="1792825" cy="897943"/>
            <a:chOff x="1962782" y="3317604"/>
            <a:chExt cx="3102391" cy="897943"/>
          </a:xfrm>
        </p:grpSpPr>
        <p:sp>
          <p:nvSpPr>
            <p:cNvPr id="78" name="矩形: 圆角 77"/>
            <p:cNvSpPr/>
            <p:nvPr/>
          </p:nvSpPr>
          <p:spPr>
            <a:xfrm>
              <a:off x="1962782" y="3317604"/>
              <a:ext cx="2812300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2096236" y="3384550"/>
              <a:ext cx="29689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空间位移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626774" y="3704102"/>
            <a:ext cx="1772456" cy="897943"/>
            <a:chOff x="1962782" y="3317604"/>
            <a:chExt cx="3141740" cy="897943"/>
          </a:xfrm>
        </p:grpSpPr>
        <p:sp>
          <p:nvSpPr>
            <p:cNvPr id="21" name="矩形: 圆角 20"/>
            <p:cNvSpPr/>
            <p:nvPr/>
          </p:nvSpPr>
          <p:spPr>
            <a:xfrm>
              <a:off x="1962782" y="3317604"/>
              <a:ext cx="2880699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135585" y="3384550"/>
              <a:ext cx="29689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频率位移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14067" y="616621"/>
            <a:ext cx="2728912" cy="791052"/>
            <a:chOff x="824072" y="1564267"/>
            <a:chExt cx="2728912" cy="791052"/>
          </a:xfrm>
        </p:grpSpPr>
        <p:sp>
          <p:nvSpPr>
            <p:cNvPr id="23" name="矩形: 圆角 22"/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701522" y="1828091"/>
              <a:ext cx="1754006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2DFT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特性</a:t>
              </a: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aphicFrame>
        <p:nvGraphicFramePr>
          <p:cNvPr id="14" name="对象 13"/>
          <p:cNvGraphicFramePr/>
          <p:nvPr/>
        </p:nvGraphicFramePr>
        <p:xfrm>
          <a:off x="3168520" y="2554469"/>
          <a:ext cx="7137400" cy="69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4" imgW="58826400" imgH="5791200" progId="Equation.DSMT4">
                  <p:embed/>
                </p:oleObj>
              </mc:Choice>
              <mc:Fallback>
                <p:oleObj name="Equation" r:id="rId4" imgW="58826400" imgH="5791200" progId="Equation.DSMT4">
                  <p:embed/>
                  <p:pic>
                    <p:nvPicPr>
                      <p:cNvPr id="0" name="对象 12800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8520" y="2554469"/>
                        <a:ext cx="7137400" cy="69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/>
          <p:nvPr/>
        </p:nvGraphicFramePr>
        <p:xfrm>
          <a:off x="3168520" y="4356970"/>
          <a:ext cx="7454900" cy="714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r:id="rId6" imgW="2489200" imgH="241300" progId="Equation.3">
                  <p:embed/>
                </p:oleObj>
              </mc:Choice>
              <mc:Fallback>
                <p:oleObj r:id="rId6" imgW="2489200" imgH="241300" progId="Equation.3">
                  <p:embed/>
                  <p:pic>
                    <p:nvPicPr>
                      <p:cNvPr id="0" name="对象 12800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520" y="4356970"/>
                        <a:ext cx="7454900" cy="714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1905736" y="1932111"/>
            <a:ext cx="1961197" cy="897943"/>
            <a:chOff x="1962782" y="3317604"/>
            <a:chExt cx="3102391" cy="897943"/>
          </a:xfrm>
        </p:grpSpPr>
        <p:sp>
          <p:nvSpPr>
            <p:cNvPr id="78" name="矩形: 圆角 77"/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2096236" y="3384550"/>
              <a:ext cx="29689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旋转不变性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905736" y="4206456"/>
            <a:ext cx="2859626" cy="1267275"/>
            <a:chOff x="1962782" y="3317604"/>
            <a:chExt cx="3102391" cy="1267275"/>
          </a:xfrm>
        </p:grpSpPr>
        <p:sp>
          <p:nvSpPr>
            <p:cNvPr id="34" name="矩形: 圆角 33"/>
            <p:cNvSpPr/>
            <p:nvPr/>
          </p:nvSpPr>
          <p:spPr>
            <a:xfrm>
              <a:off x="1962782" y="3317604"/>
              <a:ext cx="310239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075569" y="3384550"/>
              <a:ext cx="29689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平均值（直流分量）</a:t>
              </a:r>
            </a:p>
          </p:txBody>
        </p:sp>
      </p:grpSp>
      <p:sp>
        <p:nvSpPr>
          <p:cNvPr id="38" name="矩形 37"/>
          <p:cNvSpPr/>
          <p:nvPr/>
        </p:nvSpPr>
        <p:spPr>
          <a:xfrm>
            <a:off x="2219231" y="2648500"/>
            <a:ext cx="80325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图像的空间域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f(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x,y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)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和频率域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F(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u,v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)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可以分别用极坐标表示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f(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r,q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)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和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F(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w,f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)</a:t>
            </a:r>
          </a:p>
        </p:txBody>
      </p:sp>
      <p:graphicFrame>
        <p:nvGraphicFramePr>
          <p:cNvPr id="39" name="对象 38"/>
          <p:cNvGraphicFramePr/>
          <p:nvPr/>
        </p:nvGraphicFramePr>
        <p:xfrm>
          <a:off x="3895795" y="3530849"/>
          <a:ext cx="4344173" cy="563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Equation" r:id="rId4" imgW="1765300" imgH="228600" progId="Equation.DSMT4">
                  <p:embed/>
                </p:oleObj>
              </mc:Choice>
              <mc:Fallback>
                <p:oleObj name="Equation" r:id="rId4" imgW="1765300" imgH="228600" progId="Equation.DSMT4">
                  <p:embed/>
                  <p:pic>
                    <p:nvPicPr>
                      <p:cNvPr id="0" name="对象 1290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5795" y="3530849"/>
                        <a:ext cx="4344173" cy="56300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/>
          <p:nvPr/>
        </p:nvGraphicFramePr>
        <p:xfrm>
          <a:off x="3895795" y="4820811"/>
          <a:ext cx="3753912" cy="987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r:id="rId6" imgW="1675765" imgH="444500" progId="Equation.3">
                  <p:embed/>
                </p:oleObj>
              </mc:Choice>
              <mc:Fallback>
                <p:oleObj r:id="rId6" imgW="1675765" imgH="444500" progId="Equation.3">
                  <p:embed/>
                  <p:pic>
                    <p:nvPicPr>
                      <p:cNvPr id="0" name="对象 12902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95795" y="4820811"/>
                        <a:ext cx="3753912" cy="9870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组合 40"/>
          <p:cNvGrpSpPr/>
          <p:nvPr/>
        </p:nvGrpSpPr>
        <p:grpSpPr>
          <a:xfrm>
            <a:off x="1414067" y="616621"/>
            <a:ext cx="2728912" cy="791052"/>
            <a:chOff x="824072" y="1564267"/>
            <a:chExt cx="2728912" cy="791052"/>
          </a:xfrm>
        </p:grpSpPr>
        <p:sp>
          <p:nvSpPr>
            <p:cNvPr id="42" name="矩形: 圆角 41"/>
            <p:cNvSpPr/>
            <p:nvPr/>
          </p:nvSpPr>
          <p:spPr>
            <a:xfrm>
              <a:off x="824072" y="1740416"/>
              <a:ext cx="2728912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701522" y="1828091"/>
              <a:ext cx="1754006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2DFT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特性</a:t>
              </a: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92441" y="398805"/>
            <a:ext cx="1780261" cy="647720"/>
            <a:chOff x="1414067" y="1167289"/>
            <a:chExt cx="1780261" cy="647720"/>
          </a:xfrm>
        </p:grpSpPr>
        <p:grpSp>
          <p:nvGrpSpPr>
            <p:cNvPr id="8" name="组合 7"/>
            <p:cNvGrpSpPr/>
            <p:nvPr/>
          </p:nvGrpSpPr>
          <p:grpSpPr>
            <a:xfrm>
              <a:off x="1414067" y="1167289"/>
              <a:ext cx="1780261" cy="614363"/>
              <a:chOff x="824072" y="1740416"/>
              <a:chExt cx="1780261" cy="61436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24072" y="1740416"/>
                <a:ext cx="1780261" cy="614363"/>
              </a:xfrm>
              <a:prstGeom prst="roundRect">
                <a:avLst/>
              </a:prstGeom>
              <a:solidFill>
                <a:srgbClr val="0F73EE"/>
              </a:solidFill>
              <a:ln>
                <a:solidFill>
                  <a:srgbClr val="FBA7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619399" y="1828091"/>
                <a:ext cx="538480" cy="478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zh-CN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例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49" y="1167289"/>
              <a:ext cx="689822" cy="647720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4733901" y="111916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图像的傅氏变换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52" y="1900187"/>
            <a:ext cx="4691859" cy="4416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825" y="1900186"/>
            <a:ext cx="4508015" cy="4416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2.0"/>
  <p:tag name="PROBLEMBLANK" val="[{&quot;Num&quot;:1,&quot;Score&quot;:1.0,&quot;Answers&quot;:[&quot;近似部分&quot;],&quot;CaseSensitive&quot;:false,&quot;FuzzyMatch&quot;:false},{&quot;Num&quot;:2,&quot;Score&quot;:1.0,&quot;Answers&quot;:[&quot;对角线&quot;],&quot;CaseSensitive&quot;:false,&quot;FuzzyMatch&quot;:false}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522</Words>
  <Application>Microsoft Office PowerPoint</Application>
  <PresentationFormat>宽屏</PresentationFormat>
  <Paragraphs>125</Paragraphs>
  <Slides>24</Slides>
  <Notes>7</Notes>
  <HiddenSlides>1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Microsoft Yahei</vt:lpstr>
      <vt:lpstr>等线</vt:lpstr>
      <vt:lpstr>思源黑体 CN Heavy</vt:lpstr>
      <vt:lpstr>思源黑体 CN Normal</vt:lpstr>
      <vt:lpstr>宋体</vt:lpstr>
      <vt:lpstr>微软雅黑</vt:lpstr>
      <vt:lpstr>微软雅黑 Light</vt:lpstr>
      <vt:lpstr>Arial</vt:lpstr>
      <vt:lpstr>Calibri</vt:lpstr>
      <vt:lpstr>Times New Roman</vt:lpstr>
      <vt:lpstr>Office 主题​​</vt:lpstr>
      <vt:lpstr>Equation</vt:lpstr>
      <vt:lpstr>Microsoft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95</cp:revision>
  <dcterms:created xsi:type="dcterms:W3CDTF">2019-09-27T01:23:00Z</dcterms:created>
  <dcterms:modified xsi:type="dcterms:W3CDTF">2020-03-17T07:35:16Z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